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2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Dosis" pitchFamily="2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880" y="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2.fntdata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34b20201f9_0_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7" name="Google Shape;127;g134b20201f9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34b20201f9_0_3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7" name="Google Shape;197;g134b20201f9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34b20201f9_0_3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4" name="Google Shape;204;g134b20201f9_0_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34b20201f9_0_3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2" name="Google Shape;212;g134b20201f9_0_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34b20201f9_0_3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0" name="Google Shape;220;g134b20201f9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34b20201f9_0_3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6" name="Google Shape;226;g134b20201f9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34b20201f9_0_3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" name="Google Shape;235;g134b20201f9_0_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34b20201f9_0_3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3" name="Google Shape;243;g134b20201f9_0_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377717a664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1" name="Google Shape;251;g1377717a66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34b20201f9_0_3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9" name="Google Shape;259;g134b20201f9_0_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34b20201f9_0_3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5" name="Google Shape;265;g134b20201f9_0_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34b20201f9_0_1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2" name="Google Shape;132;g134b20201f9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34b20201f9_0_4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2" name="Google Shape;272;g134b20201f9_0_4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34b20201f9_0_4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0" name="Google Shape;280;g134b20201f9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2013c83b52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7" name="Google Shape;287;g12013c83b5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2013c83b52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4" name="Google Shape;294;g12013c83b5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34b20201f9_0_2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9" name="Google Shape;139;g134b20201f9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34b20201f9_0_2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6" name="Google Shape;146;g134b20201f9_0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34b20201f9_0_4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7" name="Google Shape;157;g134b20201f9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34b20201f9_0_2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3" name="Google Shape;163;g134b20201f9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34b20201f9_0_2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0" name="Google Shape;170;g134b20201f9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34b20201f9_0_3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8" name="Google Shape;178;g134b20201f9_0_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34b20201f9_0_3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4" name="Google Shape;184;g134b20201f9_0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שקופית כותרת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 rt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כותרת ותוכן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r" rt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כותרת מקטע עליונה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r" rt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שני תכנים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r" rt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r" rt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השוואה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r" rt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r" rt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r" rt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r" rt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כותרת בלבד" type="titleOnly">
  <p:cSld name="TITLE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ריק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תוכן עם כיתוב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r" rt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r" rt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תמונה עם כיתוב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r" rt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כותרת וטקסט אנכי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r" rt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כותרת אנכית וטקסט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r" rt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r" rt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r" rtl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rthday.org/5-terrifying-climate-change-facts-scare-halloween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www.c2es.org/content/wildfires-and-climate-change/" TargetMode="External"/><Relationship Id="rId4" Type="http://schemas.openxmlformats.org/officeDocument/2006/relationships/hyperlink" Target="https://data-nifc.opendata.arcgis.com/datasets/nifc::wfigs-wildland-fire-locations-full-history/about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1464448" y="1706246"/>
            <a:ext cx="6215100" cy="17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54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Wildfires </a:t>
            </a:r>
            <a:r>
              <a:rPr lang="iw" sz="54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&amp;</a:t>
            </a:r>
            <a:r>
              <a:rPr lang="iw" sz="54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Weather</a:t>
            </a:r>
            <a:endParaRPr sz="54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3011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Wild Fires caused by the weather</a:t>
            </a:r>
            <a:endParaRPr sz="33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br>
              <a:rPr lang="iw" sz="3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36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4"/>
          <p:cNvSpPr/>
          <p:nvPr/>
        </p:nvSpPr>
        <p:spPr>
          <a:xfrm>
            <a:off x="363029" y="289858"/>
            <a:ext cx="4572000" cy="14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3300" b="1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Data </a:t>
            </a:r>
            <a:r>
              <a:rPr lang="iw" sz="3300" b="1" dirty="0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Cleaning</a:t>
            </a:r>
            <a:endParaRPr sz="3300" b="0" i="0" u="none" strike="noStrike" cap="none" dirty="0">
              <a:solidFill>
                <a:srgbClr val="FFC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br>
              <a:rPr lang="iw" sz="2700" b="0" i="0" u="none" strike="noStrike" cap="none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2700" b="0" i="0" u="none" strike="noStrike" cap="none" dirty="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0" name="Google Shape;200;p34"/>
          <p:cNvSpPr/>
          <p:nvPr/>
        </p:nvSpPr>
        <p:spPr>
          <a:xfrm>
            <a:off x="8619094" y="4742849"/>
            <a:ext cx="318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w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09</a:t>
            </a:r>
            <a:endParaRPr sz="3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1" name="Google Shape;201;p34"/>
          <p:cNvSpPr/>
          <p:nvPr/>
        </p:nvSpPr>
        <p:spPr>
          <a:xfrm>
            <a:off x="441100" y="1038275"/>
            <a:ext cx="8496300" cy="33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2200" b="1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Data Formatting</a:t>
            </a:r>
            <a:endParaRPr sz="2200" b="1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Dosis"/>
              <a:buChar char="●"/>
            </a:pPr>
            <a:r>
              <a:rPr lang="en-US" sz="2100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Converting FireDiscoveryDateTime and FireOutDateTime to </a:t>
            </a:r>
            <a:r>
              <a:rPr lang="en-US" sz="2100" b="1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ISO format</a:t>
            </a:r>
            <a:r>
              <a:rPr lang="en-US" sz="2100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(yyyy-MM-ddTHH:mm:ss) for the weather API</a:t>
            </a: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Dosis"/>
              <a:buChar char="●"/>
            </a:pPr>
            <a:r>
              <a:rPr lang="en-US" sz="2100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Adding Fire Duration column</a:t>
            </a: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Dosis"/>
              <a:buChar char="●"/>
            </a:pPr>
            <a:r>
              <a:rPr lang="en-US" sz="2100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Convert Fire Cause to </a:t>
            </a:r>
            <a:r>
              <a:rPr lang="en-US" sz="2100" b="1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categoric</a:t>
            </a:r>
            <a:r>
              <a:rPr lang="en-US" sz="2100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column</a:t>
            </a: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Dosis"/>
              <a:buChar char="●"/>
            </a:pPr>
            <a:r>
              <a:rPr lang="en-US" sz="2100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Adding a new </a:t>
            </a:r>
            <a:r>
              <a:rPr lang="en-US" sz="2100" b="1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binary</a:t>
            </a:r>
            <a:r>
              <a:rPr lang="en-US" sz="2100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column: CausedByWeather (1 -&gt; True, 0 -&gt; False)</a:t>
            </a:r>
          </a:p>
          <a:p>
            <a:pPr marL="34290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lang="en-US"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 dirty="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/>
          <p:nvPr/>
        </p:nvSpPr>
        <p:spPr>
          <a:xfrm>
            <a:off x="363029" y="289858"/>
            <a:ext cx="4572000" cy="14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33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Data </a:t>
            </a: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Cleaning</a:t>
            </a:r>
            <a:endParaRPr sz="3300" b="0" i="0" strike="noStrike" cap="none">
              <a:solidFill>
                <a:srgbClr val="FFC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br>
              <a:rPr lang="iw" sz="27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27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7" name="Google Shape;207;p35"/>
          <p:cNvSpPr/>
          <p:nvPr/>
        </p:nvSpPr>
        <p:spPr>
          <a:xfrm>
            <a:off x="8619094" y="4742849"/>
            <a:ext cx="318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w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10</a:t>
            </a:r>
            <a:endParaRPr sz="3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8" name="Google Shape;208;p35"/>
          <p:cNvSpPr/>
          <p:nvPr/>
        </p:nvSpPr>
        <p:spPr>
          <a:xfrm>
            <a:off x="441100" y="1038275"/>
            <a:ext cx="3996000" cy="33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2200" b="1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Outliers - Fire Duration</a:t>
            </a:r>
            <a:endParaRPr sz="2200" b="1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w" sz="2100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Creating a Fire Duration column by calculating the days between the end and the start fire dates.</a:t>
            </a: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w" sz="2100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Handling duration outliers such as negative duration, exceptional duration.</a:t>
            </a: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13716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13716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13716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 dirty="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09" name="Google Shape;209;p35"/>
          <p:cNvPicPr preferRelativeResize="0"/>
          <p:nvPr/>
        </p:nvPicPr>
        <p:blipFill rotWithShape="1">
          <a:blip r:embed="rId3">
            <a:alphaModFix/>
          </a:blip>
          <a:srcRect l="6771" t="5161" r="3065" b="4610"/>
          <a:stretch/>
        </p:blipFill>
        <p:spPr>
          <a:xfrm>
            <a:off x="4935025" y="1136175"/>
            <a:ext cx="3156400" cy="3051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6"/>
          <p:cNvSpPr/>
          <p:nvPr/>
        </p:nvSpPr>
        <p:spPr>
          <a:xfrm>
            <a:off x="363029" y="289858"/>
            <a:ext cx="4572000" cy="14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33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Data </a:t>
            </a: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Cleaning</a:t>
            </a:r>
            <a:endParaRPr sz="3300" b="0" i="0" u="none" strike="noStrike" cap="none">
              <a:solidFill>
                <a:srgbClr val="FFC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br>
              <a:rPr lang="iw" sz="27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27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Google Shape;215;p36"/>
          <p:cNvSpPr/>
          <p:nvPr/>
        </p:nvSpPr>
        <p:spPr>
          <a:xfrm>
            <a:off x="8619094" y="4742849"/>
            <a:ext cx="318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w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11</a:t>
            </a:r>
            <a:endParaRPr sz="3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6" name="Google Shape;216;p36"/>
          <p:cNvSpPr/>
          <p:nvPr/>
        </p:nvSpPr>
        <p:spPr>
          <a:xfrm>
            <a:off x="441100" y="1038275"/>
            <a:ext cx="3934800" cy="33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22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Outliers - Fire Location</a:t>
            </a:r>
            <a:endParaRPr sz="22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w" sz="21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The fire history we used is based on USA history. </a:t>
            </a:r>
            <a:br>
              <a:rPr lang="iw" sz="2100"/>
            </a:br>
            <a:r>
              <a:rPr lang="iw" sz="21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Using the geopy library, longitude, and latitude columns, we validated that our fires are within the USA's borders and removed those that aren't.</a:t>
            </a: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13716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17" name="Google Shape;217;p36"/>
          <p:cNvPicPr preferRelativeResize="0"/>
          <p:nvPr/>
        </p:nvPicPr>
        <p:blipFill rotWithShape="1">
          <a:blip r:embed="rId3">
            <a:alphaModFix/>
          </a:blip>
          <a:srcRect l="3330" t="7559" r="3628" b="4124"/>
          <a:stretch/>
        </p:blipFill>
        <p:spPr>
          <a:xfrm>
            <a:off x="4466200" y="1514475"/>
            <a:ext cx="4152900" cy="211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7"/>
          <p:cNvSpPr/>
          <p:nvPr/>
        </p:nvSpPr>
        <p:spPr>
          <a:xfrm>
            <a:off x="1464450" y="1501351"/>
            <a:ext cx="6215100" cy="21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54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Exploratory Data Analysis</a:t>
            </a:r>
            <a:endParaRPr sz="33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br>
              <a:rPr lang="iw" sz="3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36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Google Shape;223;p37"/>
          <p:cNvSpPr/>
          <p:nvPr/>
        </p:nvSpPr>
        <p:spPr>
          <a:xfrm>
            <a:off x="8619094" y="4742849"/>
            <a:ext cx="318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w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12</a:t>
            </a:r>
            <a:endParaRPr sz="3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8"/>
          <p:cNvSpPr/>
          <p:nvPr/>
        </p:nvSpPr>
        <p:spPr>
          <a:xfrm>
            <a:off x="363029" y="289858"/>
            <a:ext cx="4572000" cy="14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E</a:t>
            </a:r>
            <a:r>
              <a:rPr lang="iw" sz="33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xploratory </a:t>
            </a: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D</a:t>
            </a:r>
            <a:r>
              <a:rPr lang="iw" sz="33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ata </a:t>
            </a: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A</a:t>
            </a:r>
            <a:r>
              <a:rPr lang="iw" sz="33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nalysis</a:t>
            </a:r>
            <a:endParaRPr sz="3300" b="0" i="0" u="none" strike="noStrike" cap="none">
              <a:solidFill>
                <a:schemeClr val="accent4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br>
              <a:rPr lang="iw" sz="27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27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Google Shape;229;p38"/>
          <p:cNvSpPr/>
          <p:nvPr/>
        </p:nvSpPr>
        <p:spPr>
          <a:xfrm>
            <a:off x="8619094" y="4742849"/>
            <a:ext cx="318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w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13</a:t>
            </a:r>
            <a:endParaRPr sz="3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Google Shape;230;p38"/>
          <p:cNvSpPr/>
          <p:nvPr/>
        </p:nvSpPr>
        <p:spPr>
          <a:xfrm>
            <a:off x="363025" y="915450"/>
            <a:ext cx="3996000" cy="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22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Fire Analysis</a:t>
            </a:r>
            <a:endParaRPr sz="22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13716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13716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13716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31" name="Google Shape;231;p38"/>
          <p:cNvPicPr preferRelativeResize="0"/>
          <p:nvPr/>
        </p:nvPicPr>
        <p:blipFill rotWithShape="1">
          <a:blip r:embed="rId3">
            <a:alphaModFix/>
          </a:blip>
          <a:srcRect l="15071" t="3614" r="13162" b="6699"/>
          <a:stretch/>
        </p:blipFill>
        <p:spPr>
          <a:xfrm>
            <a:off x="5004750" y="1698050"/>
            <a:ext cx="3000376" cy="245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8838" y="1698050"/>
            <a:ext cx="3000375" cy="245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9"/>
          <p:cNvSpPr/>
          <p:nvPr/>
        </p:nvSpPr>
        <p:spPr>
          <a:xfrm>
            <a:off x="363029" y="289858"/>
            <a:ext cx="4572000" cy="14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E</a:t>
            </a:r>
            <a:r>
              <a:rPr lang="iw" sz="33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xploratory </a:t>
            </a: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D</a:t>
            </a:r>
            <a:r>
              <a:rPr lang="iw" sz="33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ata </a:t>
            </a: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A</a:t>
            </a:r>
            <a:r>
              <a:rPr lang="iw" sz="33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nalysis</a:t>
            </a:r>
            <a:endParaRPr sz="3300" b="0" i="0" u="none" strike="noStrike" cap="none">
              <a:solidFill>
                <a:schemeClr val="accent4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br>
              <a:rPr lang="iw" sz="27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27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Google Shape;238;p39"/>
          <p:cNvSpPr/>
          <p:nvPr/>
        </p:nvSpPr>
        <p:spPr>
          <a:xfrm>
            <a:off x="8619094" y="4742849"/>
            <a:ext cx="318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w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14</a:t>
            </a:r>
            <a:endParaRPr sz="3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39" name="Google Shape;239;p39"/>
          <p:cNvPicPr preferRelativeResize="0"/>
          <p:nvPr/>
        </p:nvPicPr>
        <p:blipFill rotWithShape="1">
          <a:blip r:embed="rId3">
            <a:alphaModFix/>
          </a:blip>
          <a:srcRect l="2099" t="3000" r="4998" b="5525"/>
          <a:stretch/>
        </p:blipFill>
        <p:spPr>
          <a:xfrm>
            <a:off x="5618725" y="1698050"/>
            <a:ext cx="3000375" cy="24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9"/>
          <p:cNvSpPr/>
          <p:nvPr/>
        </p:nvSpPr>
        <p:spPr>
          <a:xfrm>
            <a:off x="363025" y="1038275"/>
            <a:ext cx="4671600" cy="38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22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Temperature &amp; Wind Speed </a:t>
            </a:r>
            <a:endParaRPr sz="22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w" sz="2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graph represents the connection between the temperature and the wind speed.</a:t>
            </a: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2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The fires caused by nature are marked in orange, and others are marked in blue.</a:t>
            </a: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20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Conclusion: </a:t>
            </a:r>
            <a:r>
              <a:rPr lang="iw" sz="2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The higher the temperature &amp; wind speed the more caused by weather fires</a:t>
            </a: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13716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0"/>
          <p:cNvSpPr/>
          <p:nvPr/>
        </p:nvSpPr>
        <p:spPr>
          <a:xfrm>
            <a:off x="363029" y="289858"/>
            <a:ext cx="4572000" cy="14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E</a:t>
            </a:r>
            <a:r>
              <a:rPr lang="iw" sz="33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xploratory </a:t>
            </a: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D</a:t>
            </a:r>
            <a:r>
              <a:rPr lang="iw" sz="33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ata </a:t>
            </a: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A</a:t>
            </a:r>
            <a:r>
              <a:rPr lang="iw" sz="33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nalysis</a:t>
            </a:r>
            <a:endParaRPr sz="3300" b="0" i="0" u="none" strike="noStrike" cap="none">
              <a:solidFill>
                <a:schemeClr val="accent4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br>
              <a:rPr lang="iw" sz="27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27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46" name="Google Shape;246;p40"/>
          <p:cNvSpPr/>
          <p:nvPr/>
        </p:nvSpPr>
        <p:spPr>
          <a:xfrm>
            <a:off x="8619094" y="4742849"/>
            <a:ext cx="318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w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15</a:t>
            </a:r>
            <a:endParaRPr sz="3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47" name="Google Shape;247;p40"/>
          <p:cNvSpPr/>
          <p:nvPr/>
        </p:nvSpPr>
        <p:spPr>
          <a:xfrm>
            <a:off x="363025" y="1038275"/>
            <a:ext cx="4671600" cy="38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22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Temperature &amp; Humidity</a:t>
            </a:r>
            <a:endParaRPr sz="22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w" sz="2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graph represents the connection between the temperature and the humidity..</a:t>
            </a: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w" sz="2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The fires caused by nature are marked in orange, and others are marked in blue.</a:t>
            </a: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w" sz="20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Conclusion: </a:t>
            </a:r>
            <a:r>
              <a:rPr lang="iw" sz="2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The higher the temperature and lower humidity the more caused by weather fires</a:t>
            </a: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13716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48" name="Google Shape;248;p40"/>
          <p:cNvPicPr preferRelativeResize="0"/>
          <p:nvPr/>
        </p:nvPicPr>
        <p:blipFill rotWithShape="1">
          <a:blip r:embed="rId3">
            <a:alphaModFix/>
          </a:blip>
          <a:srcRect l="2523" t="2924" r="5055" b="2423"/>
          <a:stretch/>
        </p:blipFill>
        <p:spPr>
          <a:xfrm>
            <a:off x="5618725" y="1754750"/>
            <a:ext cx="3000375" cy="245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1"/>
          <p:cNvSpPr/>
          <p:nvPr/>
        </p:nvSpPr>
        <p:spPr>
          <a:xfrm>
            <a:off x="363029" y="289858"/>
            <a:ext cx="4572000" cy="14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E</a:t>
            </a:r>
            <a:r>
              <a:rPr lang="iw" sz="33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xploratory </a:t>
            </a: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D</a:t>
            </a:r>
            <a:r>
              <a:rPr lang="iw" sz="33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ata </a:t>
            </a: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A</a:t>
            </a:r>
            <a:r>
              <a:rPr lang="iw" sz="33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nalysis</a:t>
            </a:r>
            <a:endParaRPr sz="3300" b="0" i="0" u="none" strike="noStrike" cap="none">
              <a:solidFill>
                <a:schemeClr val="accent4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br>
              <a:rPr lang="iw" sz="27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27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54" name="Google Shape;254;p41"/>
          <p:cNvSpPr/>
          <p:nvPr/>
        </p:nvSpPr>
        <p:spPr>
          <a:xfrm>
            <a:off x="8619094" y="4742849"/>
            <a:ext cx="318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w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16</a:t>
            </a:r>
            <a:endParaRPr sz="3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55" name="Google Shape;255;p41"/>
          <p:cNvSpPr/>
          <p:nvPr/>
        </p:nvSpPr>
        <p:spPr>
          <a:xfrm>
            <a:off x="363025" y="1038275"/>
            <a:ext cx="4508100" cy="33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22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Temperature &amp; Fire Location</a:t>
            </a:r>
            <a:endParaRPr sz="22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w" sz="2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graph represents the temperature range across the fires.</a:t>
            </a: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w" sz="2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The temperature we presented here is the</a:t>
            </a:r>
            <a:br>
              <a:rPr lang="iw" sz="2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</a:br>
            <a:r>
              <a:rPr lang="iw" sz="2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maximum temperature that was that day.</a:t>
            </a: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w" sz="20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Conclusion: </a:t>
            </a:r>
            <a:r>
              <a:rPr lang="iw" sz="2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 can see that there is </a:t>
            </a:r>
            <a:br>
              <a:rPr lang="iw" sz="2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</a:br>
            <a:r>
              <a:rPr lang="iw" sz="2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an impact of the temperature on the fires.</a:t>
            </a: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13716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56" name="Google Shape;256;p41"/>
          <p:cNvPicPr preferRelativeResize="0"/>
          <p:nvPr/>
        </p:nvPicPr>
        <p:blipFill rotWithShape="1">
          <a:blip r:embed="rId3">
            <a:alphaModFix/>
          </a:blip>
          <a:srcRect l="10400" r="1079" b="5855"/>
          <a:stretch/>
        </p:blipFill>
        <p:spPr>
          <a:xfrm>
            <a:off x="4935025" y="1799250"/>
            <a:ext cx="3877925" cy="204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2"/>
          <p:cNvSpPr/>
          <p:nvPr/>
        </p:nvSpPr>
        <p:spPr>
          <a:xfrm>
            <a:off x="1464450" y="2035349"/>
            <a:ext cx="62151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54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Machine Learning</a:t>
            </a:r>
            <a:endParaRPr sz="33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br>
              <a:rPr lang="iw" sz="3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36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62" name="Google Shape;262;p42"/>
          <p:cNvSpPr/>
          <p:nvPr/>
        </p:nvSpPr>
        <p:spPr>
          <a:xfrm>
            <a:off x="8619094" y="4742849"/>
            <a:ext cx="318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w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17</a:t>
            </a:r>
            <a:endParaRPr sz="3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3"/>
          <p:cNvSpPr/>
          <p:nvPr/>
        </p:nvSpPr>
        <p:spPr>
          <a:xfrm>
            <a:off x="363029" y="289858"/>
            <a:ext cx="4572000" cy="14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M</a:t>
            </a:r>
            <a:r>
              <a:rPr lang="iw" sz="33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achine </a:t>
            </a: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L</a:t>
            </a:r>
            <a:r>
              <a:rPr lang="iw" sz="33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earning</a:t>
            </a:r>
            <a:endParaRPr sz="3300" b="0" i="0" u="none" strike="noStrike" cap="none">
              <a:solidFill>
                <a:schemeClr val="accent4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br>
              <a:rPr lang="iw" sz="27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27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68" name="Google Shape;268;p43"/>
          <p:cNvSpPr/>
          <p:nvPr/>
        </p:nvSpPr>
        <p:spPr>
          <a:xfrm>
            <a:off x="441100" y="1314650"/>
            <a:ext cx="8496300" cy="33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osis"/>
              <a:buChar char="●"/>
            </a:pPr>
            <a:r>
              <a:rPr lang="iw" sz="2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The type of machine learning we will use is </a:t>
            </a:r>
            <a:r>
              <a:rPr lang="iw" sz="20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Supervised Learning.</a:t>
            </a:r>
            <a:endParaRPr sz="20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osis"/>
              <a:buChar char="●"/>
            </a:pPr>
            <a:r>
              <a:rPr lang="iw" sz="2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iw" sz="2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The label type is </a:t>
            </a:r>
            <a:r>
              <a:rPr lang="iw" sz="20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Classification Problems.</a:t>
            </a:r>
            <a:endParaRPr sz="20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osis"/>
              <a:buChar char="●"/>
            </a:pPr>
            <a:r>
              <a:rPr lang="iw" sz="2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The Algorithm we will use to predict our findings is </a:t>
            </a:r>
            <a:r>
              <a:rPr lang="iw" sz="20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KNN</a:t>
            </a:r>
            <a:r>
              <a:rPr lang="iw" sz="2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69" name="Google Shape;269;p43"/>
          <p:cNvSpPr/>
          <p:nvPr/>
        </p:nvSpPr>
        <p:spPr>
          <a:xfrm>
            <a:off x="8619094" y="4742849"/>
            <a:ext cx="318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w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18</a:t>
            </a:r>
            <a:endParaRPr sz="3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/>
          <p:nvPr/>
        </p:nvSpPr>
        <p:spPr>
          <a:xfrm>
            <a:off x="363029" y="289858"/>
            <a:ext cx="4572000" cy="14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Background</a:t>
            </a:r>
            <a:endParaRPr sz="3300" b="0" i="0" u="none" strike="noStrike" cap="none">
              <a:solidFill>
                <a:srgbClr val="FFC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br>
              <a:rPr lang="iw" sz="27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27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5" name="Google Shape;135;p26"/>
          <p:cNvSpPr/>
          <p:nvPr/>
        </p:nvSpPr>
        <p:spPr>
          <a:xfrm>
            <a:off x="441100" y="1314650"/>
            <a:ext cx="8496300" cy="33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osis"/>
              <a:buChar char="●"/>
            </a:pPr>
            <a:r>
              <a:rPr lang="iw" sz="2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Within the next two decades, temperatures will rise 1.5 degrees Celsius.</a:t>
            </a: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osis"/>
              <a:buChar char="●"/>
            </a:pPr>
            <a:r>
              <a:rPr lang="iw" sz="2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iw" sz="2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The last 7 years have been the warmest on record.</a:t>
            </a: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osis"/>
              <a:buChar char="●"/>
            </a:pPr>
            <a:r>
              <a:rPr lang="iw" sz="2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A warming world also increases the intensity of natural disasters, especially wildfires.</a:t>
            </a: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osis"/>
              <a:buChar char="●"/>
            </a:pPr>
            <a:r>
              <a:rPr lang="iw" sz="2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Humans cause 80% of the wildfires.</a:t>
            </a: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6" name="Google Shape;136;p26"/>
          <p:cNvSpPr/>
          <p:nvPr/>
        </p:nvSpPr>
        <p:spPr>
          <a:xfrm>
            <a:off x="8619094" y="4742849"/>
            <a:ext cx="318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w" sz="12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01</a:t>
            </a:r>
            <a:endParaRPr sz="3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4"/>
          <p:cNvSpPr/>
          <p:nvPr/>
        </p:nvSpPr>
        <p:spPr>
          <a:xfrm>
            <a:off x="363029" y="289858"/>
            <a:ext cx="4572000" cy="14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M</a:t>
            </a:r>
            <a:r>
              <a:rPr lang="iw" sz="33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achine </a:t>
            </a: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L</a:t>
            </a:r>
            <a:r>
              <a:rPr lang="iw" sz="33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earning</a:t>
            </a:r>
            <a:endParaRPr sz="3300" b="0" i="0" u="none" strike="noStrike" cap="none">
              <a:solidFill>
                <a:schemeClr val="accent4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br>
              <a:rPr lang="iw" sz="27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27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5" name="Google Shape;275;p44"/>
          <p:cNvSpPr/>
          <p:nvPr/>
        </p:nvSpPr>
        <p:spPr>
          <a:xfrm>
            <a:off x="8619094" y="4742849"/>
            <a:ext cx="318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w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19</a:t>
            </a:r>
            <a:endParaRPr sz="3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6" name="Google Shape;276;p44"/>
          <p:cNvSpPr/>
          <p:nvPr/>
        </p:nvSpPr>
        <p:spPr>
          <a:xfrm>
            <a:off x="363025" y="1038275"/>
            <a:ext cx="8256000" cy="38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2200" b="1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KNN Algorithm</a:t>
            </a:r>
            <a:endParaRPr sz="2200" b="1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w" sz="2000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 used cross-validation in order to find the best K for our algorithm. </a:t>
            </a:r>
            <a:br>
              <a:rPr lang="iw" sz="2000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</a:br>
            <a:r>
              <a:rPr lang="iw" sz="2000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The maximum K we used is less than the square root value of the X_train which is 1</a:t>
            </a:r>
            <a:r>
              <a:rPr lang="en-US" sz="2000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84.</a:t>
            </a:r>
            <a:endParaRPr sz="2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w" sz="2000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The best K we found is 15 and prediction percentages is </a:t>
            </a:r>
            <a:r>
              <a:rPr lang="iw" sz="2000" b="1" dirty="0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77%</a:t>
            </a:r>
            <a:endParaRPr sz="2000" dirty="0">
              <a:solidFill>
                <a:srgbClr val="FFC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13716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 dirty="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77" name="Google Shape;277;p44"/>
          <p:cNvPicPr preferRelativeResize="0"/>
          <p:nvPr/>
        </p:nvPicPr>
        <p:blipFill rotWithShape="1">
          <a:blip r:embed="rId3">
            <a:alphaModFix/>
          </a:blip>
          <a:srcRect t="3855" r="6094"/>
          <a:stretch/>
        </p:blipFill>
        <p:spPr>
          <a:xfrm>
            <a:off x="1025463" y="3417688"/>
            <a:ext cx="7093076" cy="151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5"/>
          <p:cNvSpPr/>
          <p:nvPr/>
        </p:nvSpPr>
        <p:spPr>
          <a:xfrm>
            <a:off x="363029" y="289858"/>
            <a:ext cx="4572000" cy="14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Conclusion</a:t>
            </a:r>
            <a:endParaRPr sz="3300" b="0" i="0" u="none" strike="noStrike" cap="none">
              <a:solidFill>
                <a:srgbClr val="FFC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br>
              <a:rPr lang="iw" sz="27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27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83" name="Google Shape;283;p45"/>
          <p:cNvSpPr/>
          <p:nvPr/>
        </p:nvSpPr>
        <p:spPr>
          <a:xfrm>
            <a:off x="441100" y="1314650"/>
            <a:ext cx="8496300" cy="33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2200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 indeed see a </a:t>
            </a:r>
            <a:r>
              <a:rPr lang="iw" sz="2200" b="1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deep connection</a:t>
            </a:r>
            <a:r>
              <a:rPr lang="en-US" sz="2200" b="1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iw" sz="2200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between wildfires cause by nature and the weather.</a:t>
            </a:r>
            <a:endParaRPr sz="22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2200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From our prediction, we can see that by adding additional weather features, we will be able to increase our percentages.</a:t>
            </a:r>
            <a:endParaRPr sz="22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 dirty="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84" name="Google Shape;284;p45"/>
          <p:cNvSpPr/>
          <p:nvPr/>
        </p:nvSpPr>
        <p:spPr>
          <a:xfrm>
            <a:off x="8619094" y="4742849"/>
            <a:ext cx="318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w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20</a:t>
            </a:r>
            <a:endParaRPr sz="3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6"/>
          <p:cNvSpPr/>
          <p:nvPr/>
        </p:nvSpPr>
        <p:spPr>
          <a:xfrm>
            <a:off x="363029" y="289858"/>
            <a:ext cx="4572000" cy="14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Bibliography</a:t>
            </a:r>
            <a:endParaRPr sz="3300" b="0" i="0" u="none" strike="noStrike" cap="none">
              <a:solidFill>
                <a:srgbClr val="FFC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br>
              <a:rPr lang="iw" sz="27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27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90" name="Google Shape;290;p46"/>
          <p:cNvSpPr/>
          <p:nvPr/>
        </p:nvSpPr>
        <p:spPr>
          <a:xfrm>
            <a:off x="441100" y="1314650"/>
            <a:ext cx="8496300" cy="20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osis"/>
              <a:buChar char="●"/>
            </a:pPr>
            <a:r>
              <a:rPr lang="iw" sz="2000" u="sng">
                <a:solidFill>
                  <a:schemeClr val="hlink"/>
                </a:solidFill>
                <a:latin typeface="Dosis"/>
                <a:ea typeface="Dosis"/>
                <a:cs typeface="Dosis"/>
                <a:sym typeface="Dosis"/>
                <a:hlinkClick r:id="rId3"/>
              </a:rPr>
              <a:t>earthday.org</a:t>
            </a: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osis"/>
              <a:buChar char="●"/>
            </a:pPr>
            <a:r>
              <a:rPr lang="iw" sz="2000" b="0" i="0" u="sng" strike="noStrike" cap="none">
                <a:solidFill>
                  <a:schemeClr val="hlink"/>
                </a:solidFill>
                <a:latin typeface="Dosis"/>
                <a:ea typeface="Dosis"/>
                <a:cs typeface="Dosis"/>
                <a:sym typeface="Dosis"/>
                <a:hlinkClick r:id="rId4"/>
              </a:rPr>
              <a:t>National Interagency Fire Center</a:t>
            </a: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osis"/>
              <a:buChar char="●"/>
            </a:pPr>
            <a:r>
              <a:rPr lang="iw" sz="2000" u="sng">
                <a:solidFill>
                  <a:schemeClr val="hlink"/>
                </a:solidFill>
                <a:latin typeface="Dosis"/>
                <a:ea typeface="Dosis"/>
                <a:cs typeface="Dosis"/>
                <a:sym typeface="Dosis"/>
                <a:hlinkClick r:id="rId5"/>
              </a:rPr>
              <a:t>c2es.org</a:t>
            </a:r>
            <a:r>
              <a:rPr lang="iw" sz="2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91" name="Google Shape;291;p46"/>
          <p:cNvSpPr/>
          <p:nvPr/>
        </p:nvSpPr>
        <p:spPr>
          <a:xfrm>
            <a:off x="8619094" y="4742849"/>
            <a:ext cx="318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w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21</a:t>
            </a:r>
            <a:endParaRPr sz="3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7"/>
          <p:cNvSpPr/>
          <p:nvPr/>
        </p:nvSpPr>
        <p:spPr>
          <a:xfrm>
            <a:off x="1464450" y="2035349"/>
            <a:ext cx="62151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54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 </a:t>
            </a:r>
            <a:r>
              <a:rPr lang="iw" sz="54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you</a:t>
            </a:r>
            <a:endParaRPr sz="33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br>
              <a:rPr lang="iw" sz="3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36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7"/>
          <p:cNvSpPr/>
          <p:nvPr/>
        </p:nvSpPr>
        <p:spPr>
          <a:xfrm>
            <a:off x="363029" y="289858"/>
            <a:ext cx="4572000" cy="14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iw" sz="33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The </a:t>
            </a: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research</a:t>
            </a:r>
            <a:endParaRPr sz="3300" b="0" i="0" u="none" strike="noStrike" cap="none">
              <a:solidFill>
                <a:srgbClr val="FFC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br>
              <a:rPr lang="iw" sz="27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27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2" name="Google Shape;142;p27"/>
          <p:cNvSpPr/>
          <p:nvPr/>
        </p:nvSpPr>
        <p:spPr>
          <a:xfrm>
            <a:off x="8619094" y="4742849"/>
            <a:ext cx="318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w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02</a:t>
            </a:r>
            <a:endParaRPr sz="3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3" name="Google Shape;143;p27"/>
          <p:cNvSpPr/>
          <p:nvPr/>
        </p:nvSpPr>
        <p:spPr>
          <a:xfrm>
            <a:off x="428550" y="1994700"/>
            <a:ext cx="8286900" cy="11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1" i="0" u="none" strike="noStrike" dirty="0">
                <a:solidFill>
                  <a:srgbClr val="FFFFFF"/>
                </a:solidFill>
                <a:effectLst/>
                <a:latin typeface="Dosis" pitchFamily="2" charset="0"/>
              </a:rPr>
              <a:t>Can it be predicted whether the future</a:t>
            </a:r>
            <a:r>
              <a:rPr lang="en-US" sz="3000" b="1" i="0" u="none" strike="noStrike" dirty="0">
                <a:solidFill>
                  <a:srgbClr val="FFC000"/>
                </a:solidFill>
                <a:effectLst/>
                <a:latin typeface="Dosis" pitchFamily="2" charset="0"/>
              </a:rPr>
              <a:t> fire</a:t>
            </a:r>
            <a:r>
              <a:rPr lang="en-US" sz="3000" b="1" i="0" u="none" strike="noStrike" dirty="0">
                <a:solidFill>
                  <a:srgbClr val="FFFFFF"/>
                </a:solidFill>
                <a:effectLst/>
                <a:latin typeface="Dosis" pitchFamily="2" charset="0"/>
              </a:rPr>
              <a:t> ended due to the </a:t>
            </a:r>
            <a:r>
              <a:rPr lang="en-US" sz="3000" b="1" i="0" u="none" strike="noStrike" dirty="0">
                <a:solidFill>
                  <a:srgbClr val="FFC000"/>
                </a:solidFill>
                <a:effectLst/>
                <a:latin typeface="Dosis" pitchFamily="2" charset="0"/>
              </a:rPr>
              <a:t>weather</a:t>
            </a:r>
            <a:r>
              <a:rPr lang="en-US" sz="3000" b="1" i="0" u="none" strike="noStrike" dirty="0">
                <a:solidFill>
                  <a:srgbClr val="FFFFFF"/>
                </a:solidFill>
                <a:effectLst/>
                <a:latin typeface="Dosis" pitchFamily="2" charset="0"/>
              </a:rPr>
              <a:t> or not?</a:t>
            </a:r>
            <a:br>
              <a:rPr lang="iw" sz="4800" b="0" i="0" u="none" strike="noStrike" cap="none" dirty="0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</a:br>
            <a:endParaRPr sz="4800" b="0" i="0" u="none" strike="noStrike" cap="none" dirty="0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/>
          <p:nvPr/>
        </p:nvSpPr>
        <p:spPr>
          <a:xfrm>
            <a:off x="363029" y="289858"/>
            <a:ext cx="4572000" cy="14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33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Research process</a:t>
            </a:r>
            <a:endParaRPr sz="3300" b="0" i="0" u="none" strike="noStrike" cap="none">
              <a:solidFill>
                <a:schemeClr val="accent4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br>
              <a:rPr lang="iw" sz="27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27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9" name="Google Shape;149;p28"/>
          <p:cNvSpPr/>
          <p:nvPr/>
        </p:nvSpPr>
        <p:spPr>
          <a:xfrm>
            <a:off x="8619094" y="4742849"/>
            <a:ext cx="318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w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03</a:t>
            </a:r>
            <a:endParaRPr sz="3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0" name="Google Shape;150;p28"/>
          <p:cNvCxnSpPr/>
          <p:nvPr/>
        </p:nvCxnSpPr>
        <p:spPr>
          <a:xfrm rot="10800000" flipH="1">
            <a:off x="1022700" y="1012350"/>
            <a:ext cx="7098600" cy="3118800"/>
          </a:xfrm>
          <a:prstGeom prst="straightConnector1">
            <a:avLst/>
          </a:prstGeom>
          <a:noFill/>
          <a:ln w="76200" cap="flat" cmpd="sng">
            <a:solidFill>
              <a:srgbClr val="FFC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1" name="Google Shape;151;p28"/>
          <p:cNvSpPr/>
          <p:nvPr/>
        </p:nvSpPr>
        <p:spPr>
          <a:xfrm>
            <a:off x="945925" y="3323900"/>
            <a:ext cx="2207520" cy="429894"/>
          </a:xfrm>
          <a:prstGeom prst="flowChartTerminator">
            <a:avLst/>
          </a:prstGeom>
          <a:solidFill>
            <a:srgbClr val="222A35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iw" sz="18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Data Acquisition</a:t>
            </a:r>
            <a:endParaRPr b="1"/>
          </a:p>
        </p:txBody>
      </p:sp>
      <p:sp>
        <p:nvSpPr>
          <p:cNvPr id="152" name="Google Shape;152;p28"/>
          <p:cNvSpPr/>
          <p:nvPr/>
        </p:nvSpPr>
        <p:spPr>
          <a:xfrm>
            <a:off x="2134175" y="2593575"/>
            <a:ext cx="2207520" cy="429894"/>
          </a:xfrm>
          <a:prstGeom prst="flowChartTerminator">
            <a:avLst/>
          </a:prstGeom>
          <a:solidFill>
            <a:srgbClr val="222A35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Data Cleaning</a:t>
            </a:r>
            <a:endParaRPr b="1"/>
          </a:p>
        </p:txBody>
      </p:sp>
      <p:sp>
        <p:nvSpPr>
          <p:cNvPr id="153" name="Google Shape;153;p28"/>
          <p:cNvSpPr/>
          <p:nvPr/>
        </p:nvSpPr>
        <p:spPr>
          <a:xfrm>
            <a:off x="3468238" y="1930863"/>
            <a:ext cx="2207520" cy="429894"/>
          </a:xfrm>
          <a:prstGeom prst="flowChartTerminator">
            <a:avLst/>
          </a:prstGeom>
          <a:solidFill>
            <a:srgbClr val="222A35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EDA</a:t>
            </a:r>
            <a:endParaRPr b="1"/>
          </a:p>
        </p:txBody>
      </p:sp>
      <p:sp>
        <p:nvSpPr>
          <p:cNvPr id="154" name="Google Shape;154;p28"/>
          <p:cNvSpPr/>
          <p:nvPr/>
        </p:nvSpPr>
        <p:spPr>
          <a:xfrm>
            <a:off x="4950413" y="1268150"/>
            <a:ext cx="2207520" cy="429894"/>
          </a:xfrm>
          <a:prstGeom prst="flowChartTerminator">
            <a:avLst/>
          </a:prstGeom>
          <a:solidFill>
            <a:srgbClr val="222A35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Machine  Learning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/>
          <p:nvPr/>
        </p:nvSpPr>
        <p:spPr>
          <a:xfrm>
            <a:off x="1464450" y="2035349"/>
            <a:ext cx="62151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54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Data Acquisition</a:t>
            </a:r>
            <a:endParaRPr sz="33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br>
              <a:rPr lang="iw" sz="3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36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0" name="Google Shape;160;p29"/>
          <p:cNvSpPr/>
          <p:nvPr/>
        </p:nvSpPr>
        <p:spPr>
          <a:xfrm>
            <a:off x="8619094" y="4742849"/>
            <a:ext cx="318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w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04</a:t>
            </a:r>
            <a:endParaRPr sz="3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/>
          <p:nvPr/>
        </p:nvSpPr>
        <p:spPr>
          <a:xfrm>
            <a:off x="363029" y="289858"/>
            <a:ext cx="4572000" cy="14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3300" b="1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Data </a:t>
            </a:r>
            <a:r>
              <a:rPr lang="iw" sz="3300" b="1" dirty="0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Acquisition</a:t>
            </a:r>
            <a:endParaRPr sz="3300" b="0" i="0" u="none" strike="noStrike" cap="none" dirty="0">
              <a:solidFill>
                <a:srgbClr val="FFC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br>
              <a:rPr lang="iw" sz="2700" b="0" i="0" u="none" strike="noStrike" cap="none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2700" b="0" i="0" u="none" strike="noStrike" cap="none" dirty="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6" name="Google Shape;166;p30"/>
          <p:cNvSpPr/>
          <p:nvPr/>
        </p:nvSpPr>
        <p:spPr>
          <a:xfrm>
            <a:off x="363026" y="993958"/>
            <a:ext cx="4034046" cy="33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2100" b="1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WildFires Data - Crawling</a:t>
            </a:r>
            <a:endParaRPr sz="2100" b="1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50" b="0" i="0" u="none" strike="noStrike" dirty="0">
                <a:solidFill>
                  <a:srgbClr val="FFFFFF"/>
                </a:solidFill>
                <a:effectLst/>
                <a:latin typeface="Dosis" pitchFamily="2" charset="0"/>
              </a:rPr>
              <a:t>The website we used for the crawling is the </a:t>
            </a:r>
            <a:r>
              <a:rPr lang="en-US" sz="1650" b="1" i="0" u="none" strike="noStrike" dirty="0">
                <a:solidFill>
                  <a:srgbClr val="FFFFFF"/>
                </a:solidFill>
                <a:effectLst/>
                <a:latin typeface="Dosis" pitchFamily="2" charset="0"/>
              </a:rPr>
              <a:t>National Interagency Fire Center</a:t>
            </a:r>
            <a:r>
              <a:rPr lang="en-US" sz="1650" b="0" i="0" u="none" strike="noStrike" dirty="0">
                <a:solidFill>
                  <a:srgbClr val="FFFFFF"/>
                </a:solidFill>
                <a:effectLst/>
                <a:latin typeface="Dosis" pitchFamily="2" charset="0"/>
              </a:rPr>
              <a:t>.</a:t>
            </a:r>
            <a:endParaRPr lang="en-US" sz="1650" b="0" dirty="0">
              <a:effectLst/>
            </a:endParaRPr>
          </a:p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50" b="0" i="0" u="none" strike="noStrike" dirty="0">
                <a:solidFill>
                  <a:srgbClr val="FFFFFF"/>
                </a:solidFill>
                <a:effectLst/>
                <a:latin typeface="Dosis" pitchFamily="2" charset="0"/>
              </a:rPr>
              <a:t>The fire history on this website was provided by the infinite table.</a:t>
            </a:r>
            <a:endParaRPr lang="en-US" sz="1650" b="0" dirty="0">
              <a:effectLst/>
            </a:endParaRPr>
          </a:p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50" b="0" i="0" u="none" strike="noStrike" dirty="0">
                <a:solidFill>
                  <a:srgbClr val="FFFFFF"/>
                </a:solidFill>
                <a:effectLst/>
                <a:latin typeface="Dosis" pitchFamily="2" charset="0"/>
              </a:rPr>
              <a:t>We used </a:t>
            </a:r>
            <a:r>
              <a:rPr lang="en-US" sz="1650" b="1" i="0" u="none" strike="noStrike" dirty="0">
                <a:solidFill>
                  <a:srgbClr val="FFFFFF"/>
                </a:solidFill>
                <a:effectLst/>
                <a:latin typeface="Dosis" pitchFamily="2" charset="0"/>
              </a:rPr>
              <a:t>Selenium</a:t>
            </a:r>
            <a:r>
              <a:rPr lang="en-US" sz="1650" b="0" i="0" u="none" strike="noStrike" dirty="0">
                <a:solidFill>
                  <a:srgbClr val="FFFFFF"/>
                </a:solidFill>
                <a:effectLst/>
                <a:latin typeface="Dosis" pitchFamily="2" charset="0"/>
              </a:rPr>
              <a:t> to load the whole table and Firefox webdriver to save the entire HTML content.</a:t>
            </a:r>
            <a:endParaRPr lang="en-US" sz="1650" b="0" dirty="0">
              <a:effectLst/>
            </a:endParaRPr>
          </a:p>
          <a:p>
            <a:pPr>
              <a:lnSpc>
                <a:spcPct val="150000"/>
              </a:lnSpc>
            </a:pPr>
            <a:r>
              <a:rPr lang="en-US" sz="1650" b="0" i="0" u="none" strike="noStrike" dirty="0">
                <a:solidFill>
                  <a:srgbClr val="FFFFFF"/>
                </a:solidFill>
                <a:effectLst/>
                <a:latin typeface="Dosis" pitchFamily="2" charset="0"/>
              </a:rPr>
              <a:t>With the HTML content, we used </a:t>
            </a:r>
            <a:r>
              <a:rPr lang="en-US" sz="1650" b="1" i="0" u="none" strike="noStrike" dirty="0">
                <a:solidFill>
                  <a:srgbClr val="FFFFFF"/>
                </a:solidFill>
                <a:effectLst/>
                <a:latin typeface="Dosis" pitchFamily="2" charset="0"/>
              </a:rPr>
              <a:t>BeautifulSoup </a:t>
            </a:r>
            <a:r>
              <a:rPr lang="en-US" sz="1650" b="0" i="0" u="none" strike="noStrike" dirty="0">
                <a:solidFill>
                  <a:srgbClr val="FFFFFF"/>
                </a:solidFill>
                <a:effectLst/>
                <a:latin typeface="Dosis" pitchFamily="2" charset="0"/>
              </a:rPr>
              <a:t>to read the table and save it to a CSV file.</a:t>
            </a:r>
            <a:endParaRPr sz="165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 dirty="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Google Shape;167;p30"/>
          <p:cNvSpPr/>
          <p:nvPr/>
        </p:nvSpPr>
        <p:spPr>
          <a:xfrm>
            <a:off x="8619094" y="4742849"/>
            <a:ext cx="318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w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05</a:t>
            </a:r>
            <a:endParaRPr sz="3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8" name="Picture 4" descr="Simple computer screen icon computer #AD , #Affiliate, #sponsored, #computer,  #screen, #icon, #Simple | Screen icon, Computer logo, Computer screen">
            <a:extLst>
              <a:ext uri="{FF2B5EF4-FFF2-40B4-BE49-F238E27FC236}">
                <a16:creationId xmlns:a16="http://schemas.microsoft.com/office/drawing/2014/main" id="{2B265891-A460-604D-D58E-80428F4BC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3812" y="176546"/>
            <a:ext cx="4931128" cy="5504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F72C2D58-21A4-90FE-A4C4-D9B1B056B71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354.1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432203" y="964749"/>
            <a:ext cx="4279011" cy="32407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46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1"/>
          <p:cNvSpPr/>
          <p:nvPr/>
        </p:nvSpPr>
        <p:spPr>
          <a:xfrm>
            <a:off x="363029" y="289858"/>
            <a:ext cx="4572000" cy="14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33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Data </a:t>
            </a: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Acquisition</a:t>
            </a:r>
            <a:endParaRPr sz="3300" b="0" i="0" u="none" strike="noStrike" cap="none">
              <a:solidFill>
                <a:srgbClr val="FFC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br>
              <a:rPr lang="iw" sz="27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27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3" name="Google Shape;173;p31"/>
          <p:cNvSpPr/>
          <p:nvPr/>
        </p:nvSpPr>
        <p:spPr>
          <a:xfrm>
            <a:off x="363025" y="1099700"/>
            <a:ext cx="7033200" cy="33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2100" b="1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WildFires Data - Weather API</a:t>
            </a:r>
            <a:endParaRPr sz="2100" b="1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2100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The fire history does not include the weather data we needed for our research.</a:t>
            </a: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2100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 used the </a:t>
            </a:r>
            <a:r>
              <a:rPr lang="iw" sz="2100" b="1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'Visual Crossing API'</a:t>
            </a:r>
            <a:r>
              <a:rPr lang="iw" sz="2100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to get the required weather history.</a:t>
            </a: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1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1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1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1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 dirty="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4" name="Google Shape;174;p31"/>
          <p:cNvSpPr/>
          <p:nvPr/>
        </p:nvSpPr>
        <p:spPr>
          <a:xfrm>
            <a:off x="8619094" y="4742849"/>
            <a:ext cx="318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w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06</a:t>
            </a:r>
            <a:endParaRPr sz="3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75" name="Google Shape;17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9400" y="152400"/>
            <a:ext cx="737975" cy="73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2"/>
          <p:cNvSpPr/>
          <p:nvPr/>
        </p:nvSpPr>
        <p:spPr>
          <a:xfrm>
            <a:off x="1464450" y="2035349"/>
            <a:ext cx="62151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54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Data Cleaning</a:t>
            </a:r>
            <a:endParaRPr sz="33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br>
              <a:rPr lang="iw" sz="3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36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Google Shape;181;p32"/>
          <p:cNvSpPr/>
          <p:nvPr/>
        </p:nvSpPr>
        <p:spPr>
          <a:xfrm>
            <a:off x="8619094" y="4742849"/>
            <a:ext cx="318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w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07</a:t>
            </a:r>
            <a:endParaRPr sz="3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3"/>
          <p:cNvSpPr/>
          <p:nvPr/>
        </p:nvSpPr>
        <p:spPr>
          <a:xfrm>
            <a:off x="363029" y="289858"/>
            <a:ext cx="4572000" cy="14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33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Data </a:t>
            </a:r>
            <a:r>
              <a:rPr lang="iw" sz="3300" b="1">
                <a:solidFill>
                  <a:srgbClr val="FFC000"/>
                </a:solidFill>
                <a:latin typeface="Dosis"/>
                <a:ea typeface="Dosis"/>
                <a:cs typeface="Dosis"/>
                <a:sym typeface="Dosis"/>
              </a:rPr>
              <a:t>Cleaning</a:t>
            </a:r>
            <a:endParaRPr sz="3300" b="0" i="0" u="none" strike="noStrike" cap="none">
              <a:solidFill>
                <a:srgbClr val="FFC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br>
              <a:rPr lang="iw" sz="27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</a:br>
            <a:endParaRPr sz="27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7" name="Google Shape;187;p33"/>
          <p:cNvSpPr/>
          <p:nvPr/>
        </p:nvSpPr>
        <p:spPr>
          <a:xfrm>
            <a:off x="363025" y="854050"/>
            <a:ext cx="1034100" cy="4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22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Process</a:t>
            </a:r>
            <a:endParaRPr sz="22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34290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8" name="Google Shape;188;p33"/>
          <p:cNvSpPr/>
          <p:nvPr/>
        </p:nvSpPr>
        <p:spPr>
          <a:xfrm>
            <a:off x="8619094" y="4742849"/>
            <a:ext cx="318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w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08</a:t>
            </a:r>
            <a:endParaRPr sz="3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9" name="Google Shape;189;p33"/>
          <p:cNvSpPr/>
          <p:nvPr/>
        </p:nvSpPr>
        <p:spPr>
          <a:xfrm>
            <a:off x="3634863" y="1399438"/>
            <a:ext cx="2207520" cy="429894"/>
          </a:xfrm>
          <a:prstGeom prst="flowChartTerminator">
            <a:avLst/>
          </a:prstGeom>
          <a:solidFill>
            <a:srgbClr val="222A35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18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Columns cleaning</a:t>
            </a:r>
            <a:endParaRPr sz="18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Google Shape;190;p33"/>
          <p:cNvSpPr/>
          <p:nvPr/>
        </p:nvSpPr>
        <p:spPr>
          <a:xfrm>
            <a:off x="3634863" y="2076225"/>
            <a:ext cx="2207520" cy="429894"/>
          </a:xfrm>
          <a:prstGeom prst="flowChartTerminator">
            <a:avLst/>
          </a:prstGeom>
          <a:solidFill>
            <a:srgbClr val="222A35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Missing data</a:t>
            </a:r>
            <a:endParaRPr sz="18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1" name="Google Shape;191;p33"/>
          <p:cNvSpPr/>
          <p:nvPr/>
        </p:nvSpPr>
        <p:spPr>
          <a:xfrm>
            <a:off x="3634863" y="2753013"/>
            <a:ext cx="2207520" cy="429894"/>
          </a:xfrm>
          <a:prstGeom prst="flowChartTerminator">
            <a:avLst/>
          </a:prstGeom>
          <a:solidFill>
            <a:srgbClr val="222A35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Duplicates</a:t>
            </a:r>
            <a:endParaRPr sz="18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2" name="Google Shape;192;p33"/>
          <p:cNvSpPr/>
          <p:nvPr/>
        </p:nvSpPr>
        <p:spPr>
          <a:xfrm>
            <a:off x="3634863" y="3429788"/>
            <a:ext cx="2207520" cy="429894"/>
          </a:xfrm>
          <a:prstGeom prst="flowChartTerminator">
            <a:avLst/>
          </a:prstGeom>
          <a:solidFill>
            <a:srgbClr val="222A35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Data formatting</a:t>
            </a:r>
            <a:endParaRPr sz="18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3" name="Google Shape;193;p33"/>
          <p:cNvSpPr/>
          <p:nvPr/>
        </p:nvSpPr>
        <p:spPr>
          <a:xfrm>
            <a:off x="3634863" y="4106575"/>
            <a:ext cx="2207520" cy="429894"/>
          </a:xfrm>
          <a:prstGeom prst="flowChartTerminator">
            <a:avLst/>
          </a:prstGeom>
          <a:solidFill>
            <a:srgbClr val="222A35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Outliers</a:t>
            </a:r>
            <a:endParaRPr sz="18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4" name="Google Shape;194;p33"/>
          <p:cNvCxnSpPr/>
          <p:nvPr/>
        </p:nvCxnSpPr>
        <p:spPr>
          <a:xfrm flipH="1">
            <a:off x="3335575" y="1408100"/>
            <a:ext cx="12900" cy="3119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682</Words>
  <Application>Microsoft Office PowerPoint</Application>
  <PresentationFormat>‫הצגה על המסך (16:9)</PresentationFormat>
  <Paragraphs>224</Paragraphs>
  <Slides>23</Slides>
  <Notes>23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2</vt:i4>
      </vt:variant>
      <vt:variant>
        <vt:lpstr>כותרות שקופיות</vt:lpstr>
      </vt:variant>
      <vt:variant>
        <vt:i4>23</vt:i4>
      </vt:variant>
    </vt:vector>
  </HeadingPairs>
  <TitlesOfParts>
    <vt:vector size="28" baseType="lpstr">
      <vt:lpstr>Dosis</vt:lpstr>
      <vt:lpstr>Arial</vt:lpstr>
      <vt:lpstr>Calibri</vt:lpstr>
      <vt:lpstr>Simple Light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rotem skandrany</dc:creator>
  <cp:lastModifiedBy>Rotem Skandrani</cp:lastModifiedBy>
  <cp:revision>1</cp:revision>
  <dcterms:modified xsi:type="dcterms:W3CDTF">2022-06-26T13:05:23Z</dcterms:modified>
</cp:coreProperties>
</file>